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2" r:id="rId9"/>
    <p:sldId id="270" r:id="rId10"/>
    <p:sldId id="269" r:id="rId11"/>
    <p:sldId id="264" r:id="rId12"/>
    <p:sldId id="265" r:id="rId13"/>
    <p:sldId id="268" r:id="rId14"/>
    <p:sldId id="272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314"/>
    <p:restoredTop sz="95179"/>
  </p:normalViewPr>
  <p:slideViewPr>
    <p:cSldViewPr snapToGrid="0" snapToObjects="1">
      <p:cViewPr>
        <p:scale>
          <a:sx n="85" d="100"/>
          <a:sy n="85" d="100"/>
        </p:scale>
        <p:origin x="200" y="2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EE036-2F01-2449-864B-D9DB652B3AB0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B14D25-7F6B-4E4E-B6A9-CF600C9C99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2261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B14D25-7F6B-4E4E-B6A9-CF600C9C992F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582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B14D25-7F6B-4E4E-B6A9-CF600C9C992F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3785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2713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4044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7517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5187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9878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5319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697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666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0575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401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08FD7-2E9F-944D-8BED-6F67BE4F14D3}" type="datetimeFigureOut">
              <a:rPr kumimoji="1" lang="zh-CN" altLang="en-US" smtClean="0"/>
              <a:t>16/4/9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575531-51A0-C745-BAC8-31CFA42A95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152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png"/><Relationship Id="rId12" Type="http://schemas.openxmlformats.org/officeDocument/2006/relationships/image" Target="../media/image13.png"/><Relationship Id="rId13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png"/><Relationship Id="rId1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2.png"/><Relationship Id="rId10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微博理财兴趣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用户</a:t>
            </a:r>
            <a:b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</a:b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的挖掘</a:t>
            </a:r>
            <a:r>
              <a:rPr lang="zh-CN" altLang="en-US" dirty="0">
                <a:latin typeface="Microsoft YaHei" charset="0"/>
                <a:ea typeface="Microsoft YaHei" charset="0"/>
                <a:cs typeface="Microsoft YaHei" charset="0"/>
              </a:rPr>
              <a:t>与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引导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853" y="4134967"/>
            <a:ext cx="4554721" cy="223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5380" y="-127930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Appendix-</a:t>
            </a:r>
            <a:r>
              <a:rPr kumimoji="1" lang="zh-CN" altLang="en-US" dirty="0" smtClean="0"/>
              <a:t>效果展示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80" y="1518795"/>
            <a:ext cx="11544300" cy="474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45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成果与系统价值：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用户采集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和评论系统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已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实现</a:t>
            </a:r>
          </a:p>
          <a:p>
            <a:pPr>
              <a:buFont typeface="Wingdings" charset="2"/>
              <a:buChar char="Ø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已采集新浪微博优质理财兴趣用户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: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1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万</a:t>
            </a:r>
          </a:p>
          <a:p>
            <a:pPr>
              <a:buFont typeface="Wingdings" charset="2"/>
              <a:buChar char="Ø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未来可采集微博优质理财兴趣用户：</a:t>
            </a: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3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00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万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+</a:t>
            </a:r>
            <a:r>
              <a:rPr kumimoji="1"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（</a:t>
            </a:r>
            <a:r>
              <a:rPr kumimoji="1" lang="zh-CN" altLang="en-US" sz="1600" dirty="0">
                <a:latin typeface="Microsoft YaHei" charset="0"/>
                <a:ea typeface="Microsoft YaHei" charset="0"/>
                <a:cs typeface="Microsoft YaHei" charset="0"/>
              </a:rPr>
              <a:t>注：微博日活：</a:t>
            </a:r>
            <a:r>
              <a:rPr kumimoji="1" lang="en-US" altLang="zh-CN" sz="1600" dirty="0">
                <a:latin typeface="Microsoft YaHei" charset="0"/>
                <a:ea typeface="Microsoft YaHei" charset="0"/>
                <a:cs typeface="Microsoft YaHei" charset="0"/>
              </a:rPr>
              <a:t>1</a:t>
            </a:r>
            <a:r>
              <a:rPr kumimoji="1" lang="zh-CN" altLang="en-US" sz="1600" dirty="0">
                <a:latin typeface="Microsoft YaHei" charset="0"/>
                <a:ea typeface="Microsoft YaHei" charset="0"/>
                <a:cs typeface="Microsoft YaHei" charset="0"/>
              </a:rPr>
              <a:t>亿</a:t>
            </a:r>
            <a:r>
              <a:rPr kumimoji="1" lang="zh-CN" altLang="en-US" sz="1600" dirty="0" smtClean="0">
                <a:latin typeface="Microsoft YaHei" charset="0"/>
                <a:ea typeface="Microsoft YaHei" charset="0"/>
                <a:cs typeface="Microsoft YaHei" charset="0"/>
              </a:rPr>
              <a:t>）</a:t>
            </a:r>
          </a:p>
          <a:p>
            <a:pPr marL="0" indent="0">
              <a:buNone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buFont typeface="Wingdings" charset="2"/>
              <a:buChar char="Ø"/>
            </a:pP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系统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价值：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>
              <a:buNone/>
            </a:pPr>
            <a:r>
              <a:rPr kumimoji="1" lang="en-US" altLang="zh-CN" dirty="0">
                <a:latin typeface="Microsoft YaHei" charset="0"/>
                <a:ea typeface="Microsoft YaHei" charset="0"/>
                <a:cs typeface="Microsoft YaHei" charset="0"/>
              </a:rPr>
              <a:t>3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00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万用户*百分之一的转化率*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60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元的获客成本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每人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0" indent="0" algn="r">
              <a:buNone/>
            </a:pPr>
            <a:r>
              <a:rPr kumimoji="1" lang="en-US" altLang="zh-CN" sz="4400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=180</a:t>
            </a:r>
            <a:r>
              <a:rPr kumimoji="1" lang="zh-CN" altLang="en-US" sz="4400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万元的价值</a:t>
            </a:r>
          </a:p>
          <a:p>
            <a:pPr>
              <a:buFont typeface="Wingdings" charset="2"/>
              <a:buChar char="Ø"/>
            </a:pP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519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70501" y="1181467"/>
            <a:ext cx="11381257" cy="769441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r"/>
            <a:r>
              <a:rPr kumimoji="1" lang="en-US" altLang="zh-CN" sz="4400" dirty="0" smtClean="0">
                <a:latin typeface="Microsoft YaHei" charset="0"/>
                <a:ea typeface="Microsoft YaHei" charset="0"/>
                <a:cs typeface="Microsoft YaHei" charset="0"/>
              </a:rPr>
              <a:t>180</a:t>
            </a:r>
            <a:r>
              <a:rPr kumimoji="1" lang="zh-CN" altLang="en-US" sz="4400" dirty="0" smtClean="0">
                <a:latin typeface="Microsoft YaHei" charset="0"/>
                <a:ea typeface="Microsoft YaHei" charset="0"/>
                <a:cs typeface="Microsoft YaHei" charset="0"/>
              </a:rPr>
              <a:t>万元的系统价值  </a:t>
            </a:r>
            <a:r>
              <a:rPr kumimoji="1" lang="en-US" altLang="zh-CN" sz="4400" dirty="0" smtClean="0">
                <a:latin typeface="Microsoft YaHei" charset="0"/>
                <a:ea typeface="Microsoft YaHei" charset="0"/>
                <a:cs typeface="Microsoft YaHei" charset="0"/>
              </a:rPr>
              <a:t>V.S.</a:t>
            </a:r>
            <a:r>
              <a:rPr kumimoji="1" lang="zh-CN" altLang="en-US" sz="4400" dirty="0" smtClean="0">
                <a:latin typeface="Microsoft YaHei" charset="0"/>
                <a:ea typeface="Microsoft YaHei" charset="0"/>
                <a:cs typeface="Microsoft YaHei" charset="0"/>
              </a:rPr>
              <a:t> 一等奖的</a:t>
            </a:r>
            <a:r>
              <a:rPr kumimoji="1" lang="en-US" altLang="zh-CN" sz="4400" dirty="0" smtClean="0">
                <a:latin typeface="Microsoft YaHei" charset="0"/>
                <a:ea typeface="Microsoft YaHei" charset="0"/>
                <a:cs typeface="Microsoft YaHei" charset="0"/>
              </a:rPr>
              <a:t>1</a:t>
            </a:r>
            <a:r>
              <a:rPr kumimoji="1" lang="zh-CN" altLang="en-US" sz="4400" dirty="0" smtClean="0">
                <a:latin typeface="Microsoft YaHei" charset="0"/>
                <a:ea typeface="Microsoft YaHei" charset="0"/>
                <a:cs typeface="Microsoft YaHei" charset="0"/>
              </a:rPr>
              <a:t>万元奖金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736" y="2029408"/>
            <a:ext cx="3386753" cy="451567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781740" y="3942812"/>
            <a:ext cx="341632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kumimoji="1" lang="zh-CN" altLang="en-US" sz="3600" dirty="0" smtClean="0">
                <a:latin typeface="Microsoft YaHei" charset="0"/>
                <a:ea typeface="Microsoft YaHei" charset="0"/>
                <a:cs typeface="Microsoft YaHei" charset="0"/>
              </a:rPr>
              <a:t>给我们哪一个？</a:t>
            </a:r>
          </a:p>
          <a:p>
            <a:pPr algn="r"/>
            <a:r>
              <a:rPr kumimoji="1" lang="zh-CN" altLang="en-US" sz="3600" dirty="0" smtClean="0">
                <a:latin typeface="Microsoft YaHei" charset="0"/>
                <a:ea typeface="Microsoft YaHei" charset="0"/>
                <a:cs typeface="Microsoft YaHei" charset="0"/>
              </a:rPr>
              <a:t>给我们哪一个？</a:t>
            </a:r>
          </a:p>
          <a:p>
            <a:pPr algn="r"/>
            <a:r>
              <a:rPr kumimoji="1" lang="zh-CN" altLang="en-US" sz="3600" dirty="0" smtClean="0">
                <a:latin typeface="Microsoft YaHei" charset="0"/>
                <a:ea typeface="Microsoft YaHei" charset="0"/>
                <a:cs typeface="Microsoft YaHei" charset="0"/>
              </a:rPr>
              <a:t>给我们哪一个？</a:t>
            </a:r>
          </a:p>
        </p:txBody>
      </p:sp>
    </p:spTree>
    <p:extLst>
      <p:ext uri="{BB962C8B-B14F-4D97-AF65-F5344CB8AC3E}">
        <p14:creationId xmlns:p14="http://schemas.microsoft.com/office/powerpoint/2010/main" val="1752327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611" y="34084"/>
            <a:ext cx="12235330" cy="1325563"/>
          </a:xfrm>
        </p:spPr>
        <p:txBody>
          <a:bodyPr/>
          <a:lstStyle/>
          <a:p>
            <a:r>
              <a:rPr kumimoji="1" lang="zh-CN" altLang="en-US" b="1" dirty="0" smtClean="0">
                <a:ln w="1905"/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团队介绍</a:t>
            </a:r>
            <a:r>
              <a:rPr kumimoji="1" lang="en-US" altLang="zh-CN" dirty="0" smtClean="0">
                <a:solidFill>
                  <a:srgbClr val="800000"/>
                </a:solidFill>
              </a:rPr>
              <a:t>---</a:t>
            </a:r>
            <a:r>
              <a:rPr kumimoji="1" lang="zh-CN" altLang="en-US" dirty="0" smtClean="0">
                <a:solidFill>
                  <a:srgbClr val="FF0000"/>
                </a:solidFill>
              </a:rPr>
              <a:t>数据部</a:t>
            </a:r>
            <a:r>
              <a:rPr kumimoji="1" lang="en-US" altLang="zh-CN" dirty="0" smtClean="0">
                <a:solidFill>
                  <a:srgbClr val="3366FF"/>
                </a:solidFill>
              </a:rPr>
              <a:t>（</a:t>
            </a:r>
            <a:r>
              <a:rPr kumimoji="1" lang="zh-CN" altLang="en-US" dirty="0" smtClean="0">
                <a:solidFill>
                  <a:srgbClr val="3366FF"/>
                </a:solidFill>
              </a:rPr>
              <a:t>陈宸</a:t>
            </a:r>
            <a:r>
              <a:rPr kumimoji="1" lang="en-US" altLang="zh-CN" dirty="0" smtClean="0">
                <a:solidFill>
                  <a:srgbClr val="3366FF"/>
                </a:solidFill>
              </a:rPr>
              <a:t>,</a:t>
            </a:r>
            <a:r>
              <a:rPr kumimoji="1" lang="zh-CN" altLang="en-US" dirty="0" smtClean="0">
                <a:solidFill>
                  <a:srgbClr val="3366FF"/>
                </a:solidFill>
              </a:rPr>
              <a:t>何超逸</a:t>
            </a:r>
            <a:r>
              <a:rPr kumimoji="1" lang="en-US" altLang="zh-CN" dirty="0" smtClean="0">
                <a:solidFill>
                  <a:srgbClr val="3366FF"/>
                </a:solidFill>
              </a:rPr>
              <a:t>,</a:t>
            </a:r>
            <a:r>
              <a:rPr kumimoji="1" lang="zh-CN" altLang="en-US" dirty="0" smtClean="0">
                <a:solidFill>
                  <a:srgbClr val="3366FF"/>
                </a:solidFill>
              </a:rPr>
              <a:t>朱家卫</a:t>
            </a:r>
            <a:r>
              <a:rPr kumimoji="1" lang="en-US" altLang="zh-CN" dirty="0" smtClean="0">
                <a:solidFill>
                  <a:srgbClr val="3366FF"/>
                </a:solidFill>
              </a:rPr>
              <a:t>,</a:t>
            </a:r>
            <a:r>
              <a:rPr kumimoji="1" lang="zh-CN" altLang="en-US" dirty="0" smtClean="0">
                <a:solidFill>
                  <a:srgbClr val="3366FF"/>
                </a:solidFill>
              </a:rPr>
              <a:t>姜涛 </a:t>
            </a:r>
            <a:r>
              <a:rPr kumimoji="1" lang="en-US" altLang="zh-CN" dirty="0" smtClean="0">
                <a:solidFill>
                  <a:srgbClr val="3366FF"/>
                </a:solidFill>
              </a:rPr>
              <a:t>）</a:t>
            </a:r>
            <a:endParaRPr kumimoji="1" lang="zh-CN" altLang="en-US" dirty="0">
              <a:solidFill>
                <a:srgbClr val="3366FF"/>
              </a:solidFill>
            </a:endParaRPr>
          </a:p>
        </p:txBody>
      </p:sp>
      <p:pic>
        <p:nvPicPr>
          <p:cNvPr id="5" name="图片 4" descr="1.pic_meitu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89" y="1195293"/>
            <a:ext cx="11730314" cy="564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44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zh-CN" altLang="en-US" sz="3600" dirty="0" smtClean="0"/>
              <a:t>谢谢大家</a:t>
            </a:r>
            <a:endParaRPr kumimoji="1"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51858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9739" y="-104933"/>
            <a:ext cx="12192000" cy="682931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916998" y="820624"/>
            <a:ext cx="317586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好</a:t>
            </a:r>
            <a:r>
              <a:rPr kumimoji="1" lang="zh-CN" altLang="en-US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的理财</a:t>
            </a:r>
            <a:r>
              <a:rPr kumimoji="1" lang="zh-CN" altLang="en-US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产品</a:t>
            </a:r>
            <a:r>
              <a:rPr kumimoji="1" lang="en-US" altLang="zh-CN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,</a:t>
            </a:r>
            <a:endParaRPr kumimoji="1" lang="zh-CN" altLang="en-US" sz="360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zh-CN" altLang="en-US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在哪</a:t>
            </a:r>
            <a:r>
              <a:rPr kumimoji="1" lang="en-US" altLang="zh-CN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???</a:t>
            </a:r>
            <a:endParaRPr kumimoji="1" lang="zh-CN" altLang="en-US" sz="360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zh-CN" altLang="en-US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在哪</a:t>
            </a:r>
            <a:r>
              <a:rPr kumimoji="1" lang="en-US" altLang="zh-CN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???</a:t>
            </a:r>
            <a:endParaRPr kumimoji="1" lang="zh-CN" altLang="en-US" sz="360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zh-CN" altLang="en-US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在哪</a:t>
            </a:r>
            <a:r>
              <a:rPr kumimoji="1" lang="en-US" altLang="zh-CN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???</a:t>
            </a:r>
            <a:endParaRPr kumimoji="1" lang="zh-CN" altLang="en-US" sz="360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68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3803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314096" y="1004340"/>
            <a:ext cx="387798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大批的优质客户，</a:t>
            </a:r>
          </a:p>
          <a:p>
            <a:r>
              <a:rPr kumimoji="1" lang="zh-CN" altLang="en-US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在哪</a:t>
            </a:r>
            <a:r>
              <a:rPr kumimoji="1" lang="en-US" altLang="zh-CN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???</a:t>
            </a:r>
            <a:endParaRPr kumimoji="1" lang="zh-CN" altLang="en-US" sz="360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zh-CN" altLang="en-US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在哪</a:t>
            </a:r>
            <a:r>
              <a:rPr kumimoji="1" lang="en-US" altLang="zh-CN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???</a:t>
            </a:r>
            <a:endParaRPr kumimoji="1" lang="zh-CN" altLang="en-US" sz="360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zh-CN" altLang="en-US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在哪</a:t>
            </a:r>
            <a:r>
              <a:rPr kumimoji="1" lang="en-US" altLang="zh-CN" sz="3600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???</a:t>
            </a:r>
            <a:endParaRPr kumimoji="1" lang="zh-CN" altLang="en-US" sz="3600" dirty="0" smtClean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05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" t="19866" r="4306" b="18346"/>
          <a:stretch/>
        </p:blipFill>
        <p:spPr>
          <a:xfrm>
            <a:off x="0" y="291028"/>
            <a:ext cx="3377216" cy="136096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77216" y="884855"/>
            <a:ext cx="61318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i="1" dirty="0" smtClean="0">
                <a:latin typeface="Microsoft YaHei" charset="0"/>
                <a:ea typeface="Microsoft YaHei" charset="0"/>
                <a:cs typeface="Microsoft YaHei" charset="0"/>
              </a:rPr>
              <a:t>的大批优质客户由于还不知道</a:t>
            </a:r>
            <a:endParaRPr kumimoji="1" lang="zh-CN" altLang="en-US" sz="3600" i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8937" y="433479"/>
            <a:ext cx="1218516" cy="121851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85380" y="1749317"/>
            <a:ext cx="3329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i="1" dirty="0" smtClean="0">
                <a:latin typeface="Microsoft YaHei" charset="0"/>
                <a:ea typeface="Microsoft YaHei" charset="0"/>
                <a:cs typeface="Microsoft YaHei" charset="0"/>
              </a:rPr>
              <a:t>他们后来去了</a:t>
            </a:r>
            <a:r>
              <a:rPr kumimoji="1" lang="is-IS" altLang="zh-CN" sz="3600" i="1" dirty="0" smtClean="0">
                <a:latin typeface="Microsoft YaHei" charset="0"/>
                <a:ea typeface="Microsoft YaHei" charset="0"/>
                <a:cs typeface="Microsoft YaHei" charset="0"/>
              </a:rPr>
              <a:t>…</a:t>
            </a:r>
            <a:endParaRPr kumimoji="1" lang="zh-CN" altLang="en-US" sz="3600" i="1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00" y="2492970"/>
            <a:ext cx="3759200" cy="13081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00" y="3796553"/>
            <a:ext cx="3810000" cy="14097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00" y="5247128"/>
            <a:ext cx="3797300" cy="13970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28870" y="3940770"/>
            <a:ext cx="3797300" cy="127000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28870" y="5299670"/>
            <a:ext cx="3784600" cy="143510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39420" y="2488453"/>
            <a:ext cx="3835400" cy="1308100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28870" y="2531070"/>
            <a:ext cx="4114800" cy="140970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039420" y="3896411"/>
            <a:ext cx="4025900" cy="147320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44170" y="5345441"/>
            <a:ext cx="40259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0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01850" y="2798716"/>
            <a:ext cx="993092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latin typeface="Microsoft YaHei" charset="0"/>
                <a:ea typeface="Microsoft YaHei" charset="0"/>
                <a:cs typeface="Microsoft YaHei" charset="0"/>
              </a:rPr>
              <a:t>优质客户不要着急，宜人贷没有忘记大家，</a:t>
            </a:r>
          </a:p>
          <a:p>
            <a:r>
              <a:rPr kumimoji="1" lang="zh-CN" altLang="en-US" sz="4000" dirty="0" smtClean="0">
                <a:latin typeface="Microsoft YaHei" charset="0"/>
                <a:ea typeface="Microsoft YaHei" charset="0"/>
                <a:cs typeface="Microsoft YaHei" charset="0"/>
              </a:rPr>
              <a:t>我们来找你了！！！</a:t>
            </a:r>
          </a:p>
          <a:p>
            <a:r>
              <a:rPr kumimoji="1" lang="zh-CN" altLang="en-US" sz="4000" dirty="0" smtClean="0">
                <a:latin typeface="Microsoft YaHei" charset="0"/>
                <a:ea typeface="Microsoft YaHei" charset="0"/>
                <a:cs typeface="Microsoft YaHei" charset="0"/>
              </a:rPr>
              <a:t>我们来找你了！！！</a:t>
            </a:r>
          </a:p>
          <a:p>
            <a:r>
              <a:rPr kumimoji="1" lang="zh-CN" altLang="en-US" sz="4000" dirty="0" smtClean="0">
                <a:latin typeface="Microsoft YaHei" charset="0"/>
                <a:ea typeface="Microsoft YaHei" charset="0"/>
                <a:cs typeface="Microsoft YaHei" charset="0"/>
              </a:rPr>
              <a:t>我们来找你了！！！</a:t>
            </a:r>
          </a:p>
        </p:txBody>
      </p:sp>
    </p:spTree>
    <p:extLst>
      <p:ext uri="{BB962C8B-B14F-4D97-AF65-F5344CB8AC3E}">
        <p14:creationId xmlns:p14="http://schemas.microsoft.com/office/powerpoint/2010/main" val="35898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kumimoji="1" lang="zh-CN" altLang="en-US" sz="3600" dirty="0" smtClean="0">
                <a:latin typeface="Microsoft YaHei" charset="0"/>
                <a:ea typeface="Microsoft YaHei" charset="0"/>
                <a:cs typeface="Microsoft YaHei" charset="0"/>
              </a:rPr>
              <a:t>步骤</a:t>
            </a:r>
            <a:r>
              <a:rPr kumimoji="1" lang="en-US" altLang="zh-CN" sz="3600" dirty="0" smtClean="0">
                <a:latin typeface="Microsoft YaHei" charset="0"/>
                <a:ea typeface="Microsoft YaHei" charset="0"/>
                <a:cs typeface="Microsoft YaHei" charset="0"/>
              </a:rPr>
              <a:t>1</a:t>
            </a:r>
            <a:r>
              <a:rPr kumimoji="1" lang="zh-CN" altLang="en-US" sz="3600" dirty="0" smtClean="0">
                <a:latin typeface="Microsoft YaHei" charset="0"/>
                <a:ea typeface="Microsoft YaHei" charset="0"/>
                <a:cs typeface="Microsoft YaHei" charset="0"/>
              </a:rPr>
              <a:t>：找到你</a:t>
            </a:r>
            <a:endParaRPr kumimoji="1" lang="zh-CN" altLang="en-US" sz="36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95" t="13022" r="31871" b="40375"/>
          <a:stretch/>
        </p:blipFill>
        <p:spPr>
          <a:xfrm>
            <a:off x="9434945" y="1588486"/>
            <a:ext cx="1291602" cy="524640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00" y="1788437"/>
            <a:ext cx="3759200" cy="13081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00" y="3092020"/>
            <a:ext cx="3810000" cy="14097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00" y="4542595"/>
            <a:ext cx="3797300" cy="1397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0866" y="3145595"/>
            <a:ext cx="3797300" cy="1270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70866" y="4504495"/>
            <a:ext cx="3784600" cy="14351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0866" y="2440428"/>
            <a:ext cx="4114800" cy="14097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87954" y="1750777"/>
            <a:ext cx="3835400" cy="13081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87954" y="3158735"/>
            <a:ext cx="4025900" cy="14732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92704" y="4607765"/>
            <a:ext cx="4025900" cy="1549400"/>
          </a:xfrm>
          <a:prstGeom prst="rect">
            <a:avLst/>
          </a:prstGeom>
        </p:spPr>
      </p:pic>
      <p:sp>
        <p:nvSpPr>
          <p:cNvPr id="19" name="右箭头 18"/>
          <p:cNvSpPr/>
          <p:nvPr/>
        </p:nvSpPr>
        <p:spPr>
          <a:xfrm>
            <a:off x="6468491" y="3489649"/>
            <a:ext cx="2648954" cy="11191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挖掘优质客户</a:t>
            </a:r>
            <a:endParaRPr kumimoji="1" lang="zh-CN" altLang="en-US" sz="2800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311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               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72432"/>
            <a:ext cx="7876505" cy="5235694"/>
          </a:xfrm>
          <a:prstGeom prst="rect">
            <a:avLst/>
          </a:prstGeom>
        </p:spPr>
      </p:pic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95" t="13022" r="31871" b="40375"/>
          <a:stretch/>
        </p:blipFill>
        <p:spPr>
          <a:xfrm>
            <a:off x="9247987" y="1619307"/>
            <a:ext cx="1155186" cy="4917844"/>
          </a:xfrm>
          <a:prstGeom prst="rect">
            <a:avLst/>
          </a:prstGeom>
        </p:spPr>
      </p:pic>
      <p:sp>
        <p:nvSpPr>
          <p:cNvPr id="8" name="右箭头 7"/>
          <p:cNvSpPr/>
          <p:nvPr/>
        </p:nvSpPr>
        <p:spPr>
          <a:xfrm>
            <a:off x="6438510" y="3939354"/>
            <a:ext cx="2648954" cy="11191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挖掘优质客户</a:t>
            </a:r>
            <a:endParaRPr kumimoji="1" lang="zh-CN" altLang="en-US" sz="2800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42020" y="509666"/>
            <a:ext cx="62209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                                       </a:t>
            </a:r>
            <a:r>
              <a:rPr kumimoji="1" lang="zh-CN" altLang="en-US" sz="3600" dirty="0" smtClean="0">
                <a:latin typeface="Microsoft YaHei" charset="0"/>
                <a:ea typeface="Microsoft YaHei" charset="0"/>
                <a:cs typeface="Microsoft YaHei" charset="0"/>
              </a:rPr>
              <a:t>步骤</a:t>
            </a:r>
            <a:r>
              <a:rPr kumimoji="1" lang="en-US" altLang="zh-CN" sz="3600" dirty="0">
                <a:latin typeface="Microsoft YaHei" charset="0"/>
                <a:ea typeface="Microsoft YaHei" charset="0"/>
                <a:cs typeface="Microsoft YaHei" charset="0"/>
              </a:rPr>
              <a:t>1</a:t>
            </a:r>
            <a:r>
              <a:rPr kumimoji="1" lang="zh-CN" altLang="en-US" sz="3600" dirty="0">
                <a:latin typeface="Microsoft YaHei" charset="0"/>
                <a:ea typeface="Microsoft YaHei" charset="0"/>
                <a:cs typeface="Microsoft YaHei" charset="0"/>
              </a:rPr>
              <a:t>：找到你</a:t>
            </a:r>
            <a:endParaRPr kumimoji="1"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05399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kumimoji="1" lang="zh-CN" altLang="en-US" sz="3600" dirty="0" smtClean="0">
                <a:latin typeface="Microsoft YaHei" charset="0"/>
                <a:ea typeface="Microsoft YaHei" charset="0"/>
                <a:cs typeface="Microsoft YaHei" charset="0"/>
              </a:rPr>
              <a:t>步骤</a:t>
            </a:r>
            <a:r>
              <a:rPr kumimoji="1" lang="en-US" altLang="zh-CN" sz="3600" dirty="0" smtClean="0">
                <a:latin typeface="Microsoft YaHei" charset="0"/>
                <a:ea typeface="Microsoft YaHei" charset="0"/>
                <a:cs typeface="Microsoft YaHei" charset="0"/>
              </a:rPr>
              <a:t>2</a:t>
            </a:r>
            <a:r>
              <a:rPr kumimoji="1" lang="zh-CN" altLang="en-US" sz="3600" dirty="0" smtClean="0">
                <a:latin typeface="Microsoft YaHei" charset="0"/>
                <a:ea typeface="Microsoft YaHei" charset="0"/>
                <a:cs typeface="Microsoft YaHei" charset="0"/>
              </a:rPr>
              <a:t>：消息你</a:t>
            </a:r>
            <a:endParaRPr kumimoji="1" lang="zh-CN" altLang="en-US" sz="36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96000" y="4671288"/>
            <a:ext cx="5971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>
                <a:latin typeface="Microsoft YaHei" charset="0"/>
                <a:ea typeface="Microsoft YaHei" charset="0"/>
                <a:cs typeface="Microsoft YaHei" charset="0"/>
              </a:rPr>
              <a:t>小宜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已经默默关注您很久了，我们为您打造了与您优雅气质相符专属理财产品。宜定赢：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http://</a:t>
            </a: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www.yirendai.com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/finance/list/1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5863" y="3345476"/>
            <a:ext cx="1271552" cy="116386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587" y="1162823"/>
            <a:ext cx="5858413" cy="202636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587" y="3183528"/>
            <a:ext cx="5858413" cy="268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520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598714" y="28510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zh-CN" altLang="en-US" sz="36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4400" y="584615"/>
            <a:ext cx="4107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 smtClean="0"/>
              <a:t>整体技术方案</a:t>
            </a:r>
            <a:endParaRPr kumimoji="1" lang="zh-CN" altLang="en-US" sz="36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385973"/>
            <a:ext cx="10058400" cy="28991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905" y="4060460"/>
            <a:ext cx="91948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9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253</Words>
  <Application>Microsoft Macintosh PowerPoint</Application>
  <PresentationFormat>宽屏</PresentationFormat>
  <Paragraphs>41</Paragraphs>
  <Slides>14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Calibri</vt:lpstr>
      <vt:lpstr>Calibri Light</vt:lpstr>
      <vt:lpstr>Microsoft YaHei</vt:lpstr>
      <vt:lpstr>Wingdings</vt:lpstr>
      <vt:lpstr>宋体</vt:lpstr>
      <vt:lpstr>Arial</vt:lpstr>
      <vt:lpstr>Office 主题</vt:lpstr>
      <vt:lpstr>微博理财兴趣用户 的挖掘与引导</vt:lpstr>
      <vt:lpstr>PowerPoint 演示文稿</vt:lpstr>
      <vt:lpstr>PowerPoint 演示文稿</vt:lpstr>
      <vt:lpstr>PowerPoint 演示文稿</vt:lpstr>
      <vt:lpstr>PowerPoint 演示文稿</vt:lpstr>
      <vt:lpstr>步骤1：找到你</vt:lpstr>
      <vt:lpstr>               </vt:lpstr>
      <vt:lpstr>步骤2：消息你</vt:lpstr>
      <vt:lpstr>PowerPoint 演示文稿</vt:lpstr>
      <vt:lpstr>Appendix-效果展示</vt:lpstr>
      <vt:lpstr>成果与系统价值：</vt:lpstr>
      <vt:lpstr>PowerPoint 演示文稿</vt:lpstr>
      <vt:lpstr>团队介绍---数据部（陈宸,何超逸,朱家卫,姜涛 ）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微博理财兴趣用户 挖掘与引导</dc:title>
  <dc:creator>Microsoft Office 用户</dc:creator>
  <cp:lastModifiedBy>Microsoft Office 用户</cp:lastModifiedBy>
  <cp:revision>38</cp:revision>
  <dcterms:created xsi:type="dcterms:W3CDTF">2016-04-08T08:34:07Z</dcterms:created>
  <dcterms:modified xsi:type="dcterms:W3CDTF">2016-04-09T08:39:16Z</dcterms:modified>
</cp:coreProperties>
</file>

<file path=docProps/thumbnail.jpeg>
</file>